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1"/>
  </p:notesMasterIdLst>
  <p:handoutMasterIdLst>
    <p:handoutMasterId r:id="rId12"/>
  </p:handoutMasterIdLst>
  <p:sldIdLst>
    <p:sldId id="277" r:id="rId5"/>
    <p:sldId id="278" r:id="rId6"/>
    <p:sldId id="280" r:id="rId7"/>
    <p:sldId id="279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33AAB7-A9A2-4889-A22B-CD262412EE3E}" type="datetime1">
              <a:rPr lang="nl-NL" smtClean="0"/>
              <a:t>8-3-2021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143E41-8FAC-495B-8904-B43B013F90A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30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55D3A-60C0-4E48-8923-B86A9F40FB78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46CEE3-4835-4F73-BA0B-02C09C03871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2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63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57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53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83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2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A01B46-5C48-402F-87AE-E28C85F37E2D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1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44124E-ED98-4D3B-B33E-DECB61038C70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46414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A02772-FEC0-4C2D-B8A5-D3ADF1549CF2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8149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44124E-ED98-4D3B-B33E-DECB61038C70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55377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E7B3F4-01D7-4585-8946-F61F80D07E35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707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44124E-ED98-4D3B-B33E-DECB61038C70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4360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A7A60F-71C1-471C-B266-45862EC37F00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9992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C5F568-F669-4EAF-B62E-01A406A4767D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52003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37CC24-B1CB-4375-869C-C1F489B4D157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5308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44124E-ED98-4D3B-B33E-DECB61038C70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81676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08403-F48B-4C52-8486-DC356A084C78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387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44124E-ED98-4D3B-B33E-DECB61038C70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901964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1B6EB8-6616-434E-B52B-DE3DC763F3FB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39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DD5E9B-BA67-4971-8096-5D07825F67FB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30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A5EBA0-027F-4224-B0E0-BFA002F0FB78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131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8F5023-8A1C-4AC2-A6E4-35643AB8F719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8547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0B7B10-AB51-4AAB-9DCB-4EA85D0BF6AB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69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8A44124E-ED98-4D3B-B33E-DECB61038C70}" type="datetime1">
              <a:rPr lang="nl-NL" noProof="0" smtClean="0"/>
              <a:t>8-3-2021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446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rtlCol="0">
            <a:normAutofit/>
          </a:bodyPr>
          <a:lstStyle/>
          <a:p>
            <a:pPr algn="ctr"/>
            <a:r>
              <a:rPr lang="nl-NL" sz="6000" dirty="0" smtClean="0"/>
              <a:t>Koninklijke De Ruijter</a:t>
            </a:r>
            <a:endParaRPr lang="nl-NL" sz="60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616351BD-4BE1-47AD-8B65-1472A3BE6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rtlCol="0">
            <a:normAutofit/>
          </a:bodyPr>
          <a:lstStyle/>
          <a:p>
            <a:pPr algn="ctr" rtl="0"/>
            <a:r>
              <a:rPr lang="nl-NL" dirty="0" smtClean="0"/>
              <a:t>Julia Obdeijn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59131" y="1402080"/>
            <a:ext cx="560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Producent </a:t>
            </a:r>
            <a:r>
              <a:rPr lang="nl-NL" dirty="0"/>
              <a:t>van typisch </a:t>
            </a:r>
            <a:r>
              <a:rPr lang="nl-NL" dirty="0" err="1" smtClean="0"/>
              <a:t>nederlands</a:t>
            </a:r>
            <a:r>
              <a:rPr lang="nl-NL" dirty="0" smtClean="0"/>
              <a:t> broodbeleg</a:t>
            </a:r>
          </a:p>
          <a:p>
            <a:r>
              <a:rPr lang="nl-NL" dirty="0" smtClean="0"/>
              <a:t>    (muisjes, hagelslag, chocoladevlokken </a:t>
            </a:r>
            <a:r>
              <a:rPr lang="nl-NL" dirty="0" err="1" smtClean="0"/>
              <a:t>etc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1026" name="Picture 2" descr="Beschuit met muisjes - ProVeg Neder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18" y="2754254"/>
            <a:ext cx="2526665" cy="21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ocoladevlokken Melk | Dutch recipes, Food, Choco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46" y="3561806"/>
            <a:ext cx="39052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4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50125" y="1428206"/>
            <a:ext cx="560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Naam: </a:t>
            </a:r>
            <a:r>
              <a:rPr lang="nl-NL" dirty="0"/>
              <a:t>Cornelis </a:t>
            </a:r>
            <a:r>
              <a:rPr lang="nl-NL" dirty="0" err="1"/>
              <a:t>Rutgerus</a:t>
            </a:r>
            <a:r>
              <a:rPr lang="nl-NL" dirty="0"/>
              <a:t> de Ruijter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23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9497" y="687976"/>
            <a:ext cx="63050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 1860 opgericht door Cornelis </a:t>
            </a:r>
            <a:r>
              <a:rPr lang="nl-NL" dirty="0" err="1"/>
              <a:t>Rutgerus</a:t>
            </a:r>
            <a:r>
              <a:rPr lang="nl-NL" dirty="0"/>
              <a:t> de </a:t>
            </a:r>
            <a:r>
              <a:rPr lang="nl-NL" dirty="0" smtClean="0"/>
              <a:t>Ruijter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 Bakkerij </a:t>
            </a:r>
            <a:r>
              <a:rPr lang="nl-NL" dirty="0"/>
              <a:t>in de Brinkstraat op nr. C108 te </a:t>
            </a:r>
            <a:r>
              <a:rPr lang="nl-NL" dirty="0"/>
              <a:t>B</a:t>
            </a:r>
            <a:r>
              <a:rPr lang="nl-NL" dirty="0" smtClean="0"/>
              <a:t>aarn</a:t>
            </a:r>
            <a:r>
              <a:rPr lang="nl-NL" dirty="0"/>
              <a:t> 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 Het woordmerk "Muisjes" is een geregistreerd merk van Koninklijke De Ruijter</a:t>
            </a:r>
            <a:r>
              <a:rPr lang="nl-N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1928 uitbreiden van fabriek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1955 nam het bedrijf een </a:t>
            </a:r>
            <a:r>
              <a:rPr lang="nl-NL" dirty="0"/>
              <a:t> </a:t>
            </a:r>
            <a:r>
              <a:rPr lang="nl-NL" dirty="0" smtClean="0"/>
              <a:t>chocoladefabriek over Van Campen. Hierna begon de </a:t>
            </a:r>
            <a:r>
              <a:rPr lang="nl-NL" dirty="0" err="1" smtClean="0"/>
              <a:t>prodcutie</a:t>
            </a:r>
            <a:r>
              <a:rPr lang="nl-NL" dirty="0" smtClean="0"/>
              <a:t> van chocoladevlokken.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1957 nam het bedrijf </a:t>
            </a:r>
            <a:r>
              <a:rPr lang="nl-NL" dirty="0"/>
              <a:t>chocoladefabriek Erven de </a:t>
            </a:r>
            <a:r>
              <a:rPr lang="nl-NL" dirty="0" smtClean="0"/>
              <a:t>Jong. Hierna begon de productie van chocoladehagelslag.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1983 </a:t>
            </a:r>
            <a:r>
              <a:rPr lang="nl-NL" dirty="0" smtClean="0"/>
              <a:t>De </a:t>
            </a:r>
            <a:r>
              <a:rPr lang="nl-NL" dirty="0"/>
              <a:t>Ruijter </a:t>
            </a:r>
            <a:r>
              <a:rPr lang="nl-NL" dirty="0" smtClean="0"/>
              <a:t>overgenomen door</a:t>
            </a:r>
            <a:r>
              <a:rPr lang="nl-NL" dirty="0"/>
              <a:t> </a:t>
            </a:r>
            <a:r>
              <a:rPr lang="nl-NL" dirty="0" smtClean="0"/>
              <a:t>CSM.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1990 voegde de </a:t>
            </a:r>
            <a:r>
              <a:rPr lang="nl-NL" dirty="0" err="1" smtClean="0"/>
              <a:t>ruijter</a:t>
            </a:r>
            <a:r>
              <a:rPr lang="nl-NL" dirty="0" smtClean="0"/>
              <a:t> </a:t>
            </a:r>
            <a:r>
              <a:rPr lang="nl-NL" dirty="0" err="1"/>
              <a:t>Zwaardemaker</a:t>
            </a:r>
            <a:r>
              <a:rPr lang="nl-NL" dirty="0"/>
              <a:t> </a:t>
            </a:r>
            <a:r>
              <a:rPr lang="nl-NL" dirty="0" smtClean="0"/>
              <a:t>en Venz </a:t>
            </a:r>
            <a:r>
              <a:rPr lang="nl-NL" dirty="0"/>
              <a:t>toe aan zijn onderneming. 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2001 </a:t>
            </a:r>
            <a:r>
              <a:rPr lang="nl-NL" dirty="0"/>
              <a:t>werd </a:t>
            </a:r>
            <a:r>
              <a:rPr lang="nl-NL" i="1" dirty="0"/>
              <a:t>Koninklijke De Ruijter</a:t>
            </a:r>
            <a:r>
              <a:rPr lang="nl-NL" dirty="0"/>
              <a:t> </a:t>
            </a:r>
            <a:r>
              <a:rPr lang="nl-NL" dirty="0" smtClean="0"/>
              <a:t>samen met</a:t>
            </a:r>
            <a:r>
              <a:rPr lang="nl-NL" dirty="0"/>
              <a:t> </a:t>
            </a:r>
            <a:r>
              <a:rPr lang="nl-NL" dirty="0" smtClean="0"/>
              <a:t>HAK,</a:t>
            </a:r>
            <a:r>
              <a:rPr lang="nl-NL" dirty="0"/>
              <a:t> </a:t>
            </a:r>
            <a:r>
              <a:rPr lang="nl-NL" dirty="0" smtClean="0"/>
              <a:t>Honing</a:t>
            </a:r>
            <a:r>
              <a:rPr lang="nl-NL" dirty="0"/>
              <a:t> </a:t>
            </a:r>
            <a:r>
              <a:rPr lang="nl-NL" dirty="0" smtClean="0"/>
              <a:t>(enkele bedrijven meer)door </a:t>
            </a:r>
            <a:r>
              <a:rPr lang="nl-NL" dirty="0"/>
              <a:t>CSM verkocht aan </a:t>
            </a:r>
            <a:r>
              <a:rPr lang="nl-NL" dirty="0" smtClean="0"/>
              <a:t>Heinz.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2007verhuisde De </a:t>
            </a:r>
            <a:r>
              <a:rPr lang="nl-NL" dirty="0"/>
              <a:t>Ruijter </a:t>
            </a:r>
            <a:r>
              <a:rPr lang="nl-NL" dirty="0" smtClean="0"/>
              <a:t>vanuit </a:t>
            </a:r>
            <a:r>
              <a:rPr lang="nl-NL" dirty="0"/>
              <a:t>Baarn naar de productiefaciliteiten van Heinz in </a:t>
            </a:r>
            <a:r>
              <a:rPr lang="nl-NL" dirty="0" smtClean="0"/>
              <a:t>Utrecht.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90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eu-ec.yottaa.net/5a341b94312e5859816e04e4/b02b1bd0a80101386d997e3461d3e37f.yottaa.net/v~4b.64/423/studio/assets/v1560759231640_2064447459/3.png?yocs=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8" y="933995"/>
            <a:ext cx="15906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eu-ec.yottaa.net/5a341b94312e5859816e04e4/b02b1bd0a80101386d997e3461d3e37f.yottaa.net/v~4b.64/423/studio/assets/v1560759254706_1485365828/7.png?yocs=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5" y="725515"/>
            <a:ext cx="1019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eu-ec.yottaa.net/5a341b94312e5859816e04e4/b02b1bd0a80101386d997e3461d3e37f.yottaa.net/v~4b.64/423/studio/assets/v1560760121917_4619002/historie_09.png?yocs=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26" y="609464"/>
            <a:ext cx="22955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34102" y="2501928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1928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314700" y="2686594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1955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195298" y="2686594"/>
            <a:ext cx="2658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De oude blikjes-verzamelkoorts</a:t>
            </a:r>
            <a:endParaRPr lang="nl-NL" sz="1400" dirty="0"/>
          </a:p>
          <a:p>
            <a:r>
              <a:rPr lang="nl-NL" sz="1400" b="1" dirty="0"/>
              <a:t>1974</a:t>
            </a:r>
            <a:endParaRPr lang="nl-NL" sz="1400" dirty="0"/>
          </a:p>
          <a:p>
            <a:endParaRPr lang="nl-NL" dirty="0"/>
          </a:p>
        </p:txBody>
      </p:sp>
      <p:pic>
        <p:nvPicPr>
          <p:cNvPr id="2058" name="Picture 10" descr="https://cdn-eu-ec.yottaa.net/5a341b94312e5859816e04e4/b02b1bd0a80101386d997e3461d3e37f.yottaa.net/v~4b.64/423/studio/assets/v1560759239185_712221662/9.png?yocs=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60" y="609464"/>
            <a:ext cx="1242603" cy="22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8404860" y="3009759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1985</a:t>
            </a:r>
            <a:endParaRPr lang="nl-NL" dirty="0"/>
          </a:p>
        </p:txBody>
      </p:sp>
      <p:pic>
        <p:nvPicPr>
          <p:cNvPr id="2060" name="Picture 12" descr="https://cdn-eu-ec.yottaa.net/5a341b94312e5859816e04e4/b02b1bd0a80101386d997e3461d3e37f.yottaa.net/v~4b.64/423/studio/assets/v1560759240289_1703876207/10.png?yocs=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9" y="3194425"/>
            <a:ext cx="2611891" cy="20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3741918" y="5063383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1999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320891" y="4983871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1990</a:t>
            </a:r>
            <a:endParaRPr lang="nl-NL" dirty="0"/>
          </a:p>
        </p:txBody>
      </p:sp>
      <p:pic>
        <p:nvPicPr>
          <p:cNvPr id="2062" name="Picture 14" descr="https://cdn-eu-ec.yottaa.net/5a341b94312e5859816e04e4/b02b1bd0a80101386d997e3461d3e37f.yottaa.net/v~4b.64/423/studio/assets/v1560759242527_862471549/12.png?yocs=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90" y="3572541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-eu-ec.yottaa.net/5a341b94312e5859816e04e4/b02b1bd0a80101386d997e3461d3e37f.yottaa.net/v~4b.64/423/studio/assets/v1560759247593_1014833632/15.png?yocs=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76" y="3753137"/>
            <a:ext cx="12477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/>
          <p:cNvSpPr txBox="1"/>
          <p:nvPr/>
        </p:nvSpPr>
        <p:spPr>
          <a:xfrm>
            <a:off x="5779498" y="5094998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2011</a:t>
            </a:r>
            <a:endParaRPr lang="nl-NL" dirty="0"/>
          </a:p>
        </p:txBody>
      </p:sp>
      <p:pic>
        <p:nvPicPr>
          <p:cNvPr id="2068" name="Picture 20" descr="https://cdn-eu-ec.yottaa.net/5a341b94312e5859816e04e4/be08d840a80101386d277e3461d3e37f.yottaa.net/v~4b.64/547/studio/assets/v1590410736720_1831585747/Chunks.jpg?yocs=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71" y="3653683"/>
            <a:ext cx="2057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8043588" y="5179515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2018</a:t>
            </a:r>
            <a:endParaRPr lang="nl-NL" dirty="0"/>
          </a:p>
        </p:txBody>
      </p:sp>
      <p:pic>
        <p:nvPicPr>
          <p:cNvPr id="2070" name="Picture 22" descr="https://cdn-eu-ec.yottaa.net/5a341b94312e5859816e04e4/be08d840a80101386d277e3461d3e37f.yottaa.net/v~4b.64/547/studio/assets/v1590410736714_730295880/Limited%20Edition.jpg?yocs=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72" y="2166410"/>
            <a:ext cx="2057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10486343" y="3753137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2018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041627" y="5987627"/>
            <a:ext cx="607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(uitzonderingen specials)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595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50125" y="1428206"/>
            <a:ext cx="560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Uitstraling logo’s: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Oud naar nieuw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Veranderingen Passen goed bij de verpakkingen</a:t>
            </a:r>
          </a:p>
        </p:txBody>
      </p:sp>
    </p:spTree>
    <p:extLst>
      <p:ext uri="{BB962C8B-B14F-4D97-AF65-F5344CB8AC3E}">
        <p14:creationId xmlns:p14="http://schemas.microsoft.com/office/powerpoint/2010/main" val="47206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D5668-1971-40BB-BC7C-94C9B101AAB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193</Words>
  <Application>Microsoft Office PowerPoint</Application>
  <PresentationFormat>Breedbeeld</PresentationFormat>
  <Paragraphs>35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Segment</vt:lpstr>
      <vt:lpstr>Koninklijke De Ruijter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2021-03-08T07:46:41Z</dcterms:created>
  <dcterms:modified xsi:type="dcterms:W3CDTF">2021-03-08T08:08:22Z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